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sldIdLst>
    <p:sldId id="420" r:id="rId5"/>
    <p:sldId id="437" r:id="rId6"/>
    <p:sldId id="436" r:id="rId7"/>
    <p:sldId id="440" r:id="rId8"/>
    <p:sldId id="446" r:id="rId9"/>
    <p:sldId id="441" r:id="rId10"/>
    <p:sldId id="443" r:id="rId11"/>
    <p:sldId id="444" r:id="rId12"/>
    <p:sldId id="445" r:id="rId13"/>
    <p:sldId id="447" r:id="rId14"/>
    <p:sldId id="439" r:id="rId15"/>
    <p:sldId id="442" r:id="rId16"/>
  </p:sldIdLst>
  <p:sldSz cx="9144000" cy="6858000" type="screen4x3"/>
  <p:notesSz cx="7077075" cy="9028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rrison, Theodore  - HSD" initials="KT-H" lastIdx="0" clrIdx="0"/>
  <p:cmAuthor id="1" name="Angie Stark" initials="AS" lastIdx="1" clrIdx="1">
    <p:extLst>
      <p:ext uri="{19B8F6BF-5375-455C-9EA6-DF929625EA0E}">
        <p15:presenceInfo xmlns:p15="http://schemas.microsoft.com/office/powerpoint/2012/main" userId="S::angiestark@execadmin.com::f92f3643-5479-4075-9221-e0321c7465c5" providerId="AD"/>
      </p:ext>
    </p:extLst>
  </p:cmAuthor>
  <p:cmAuthor id="2" name="Kari Williams" initials="KW" lastIdx="1" clrIdx="2">
    <p:extLst>
      <p:ext uri="{19B8F6BF-5375-455C-9EA6-DF929625EA0E}">
        <p15:presenceInfo xmlns:p15="http://schemas.microsoft.com/office/powerpoint/2012/main" userId="S::ka52648@hhrinstitute.org::1b0c7472-1846-4c4f-b00a-feccb68cd6aa" providerId="AD"/>
      </p:ext>
    </p:extLst>
  </p:cmAuthor>
  <p:cmAuthor id="3" name="Jacklyn Harris" initials="JH" lastIdx="7" clrIdx="3">
    <p:extLst>
      <p:ext uri="{19B8F6BF-5375-455C-9EA6-DF929625EA0E}">
        <p15:presenceInfo xmlns:p15="http://schemas.microsoft.com/office/powerpoint/2012/main" userId="S::jharris@emmes.com::c45ba9d8-414a-4e03-a106-432722bc72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B52B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60585" autoAdjust="0"/>
  </p:normalViewPr>
  <p:slideViewPr>
    <p:cSldViewPr>
      <p:cViewPr varScale="1">
        <p:scale>
          <a:sx n="76" d="100"/>
          <a:sy n="76" d="100"/>
        </p:scale>
        <p:origin x="1314" y="84"/>
      </p:cViewPr>
      <p:guideLst>
        <p:guide orient="horz" pos="2160"/>
        <p:guide pos="2880"/>
      </p:guideLst>
    </p:cSldViewPr>
  </p:slideViewPr>
  <p:outlineViewPr>
    <p:cViewPr>
      <p:scale>
        <a:sx n="33" d="100"/>
        <a:sy n="33" d="100"/>
      </p:scale>
      <p:origin x="0" y="8478"/>
    </p:cViewPr>
  </p:outlineViewPr>
  <p:notesTextViewPr>
    <p:cViewPr>
      <p:scale>
        <a:sx n="100" d="100"/>
        <a:sy n="100" d="100"/>
      </p:scale>
      <p:origin x="0" y="0"/>
    </p:cViewPr>
  </p:notesTextViewPr>
  <p:sorterViewPr>
    <p:cViewPr>
      <p:scale>
        <a:sx n="100" d="100"/>
        <a:sy n="100" d="100"/>
      </p:scale>
      <p:origin x="0" y="3204"/>
    </p:cViewPr>
  </p:sorterViewPr>
  <p:notesViewPr>
    <p:cSldViewPr>
      <p:cViewPr varScale="1">
        <p:scale>
          <a:sx n="88" d="100"/>
          <a:sy n="88" d="100"/>
        </p:scale>
        <p:origin x="37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81113" y="676275"/>
            <a:ext cx="4514850" cy="3386138"/>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707708" y="4288354"/>
            <a:ext cx="5661660" cy="4062651"/>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00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fld id="{33F444ED-6192-4E4C-B9D3-3D6637C8B238}" type="slidenum">
              <a:rPr lang="en-US" smtClean="0"/>
              <a:pPr/>
              <a:t>1</a:t>
            </a:fld>
            <a:endParaRPr lang="en-US"/>
          </a:p>
        </p:txBody>
      </p:sp>
    </p:spTree>
    <p:extLst>
      <p:ext uri="{BB962C8B-B14F-4D97-AF65-F5344CB8AC3E}">
        <p14:creationId xmlns:p14="http://schemas.microsoft.com/office/powerpoint/2010/main" val="697161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993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4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0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82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8465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63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3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32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1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059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4008706" y="8575140"/>
            <a:ext cx="3066732" cy="45140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F444ED-6192-4E4C-B9D3-3D6637C8B2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96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7E7276-2101-43E3-BC46-6412F4E5247A}" type="datetime1">
              <a:rPr lang="en-US" smtClean="0"/>
              <a:t>8/2/2020</a:t>
            </a:fld>
            <a:endParaRPr lang="en-US"/>
          </a:p>
        </p:txBody>
      </p:sp>
      <p:sp>
        <p:nvSpPr>
          <p:cNvPr id="5" name="Footer Placeholder 4"/>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9D512-5ACE-4064-922B-12CB0C1E6459}" type="datetime1">
              <a:rPr lang="en-US" smtClean="0"/>
              <a:t>8/2/2020</a:t>
            </a:fld>
            <a:endParaRPr lang="en-US"/>
          </a:p>
        </p:txBody>
      </p:sp>
      <p:sp>
        <p:nvSpPr>
          <p:cNvPr id="5" name="Footer Placeholder 4"/>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7B5082-7E6E-49D9-ABA4-625C3AE52D68}" type="datetime1">
              <a:rPr lang="en-US" smtClean="0"/>
              <a:t>8/2/2020</a:t>
            </a:fld>
            <a:endParaRPr lang="en-US"/>
          </a:p>
        </p:txBody>
      </p:sp>
      <p:sp>
        <p:nvSpPr>
          <p:cNvPr id="5" name="Footer Placeholder 4"/>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22EFB5-A0C6-43E5-ACB2-4FADF46B3CFF}" type="datetime1">
              <a:rPr lang="en-US" smtClean="0"/>
              <a:t>8/2/2020</a:t>
            </a:fld>
            <a:endParaRPr lang="en-US"/>
          </a:p>
        </p:txBody>
      </p:sp>
      <p:sp>
        <p:nvSpPr>
          <p:cNvPr id="5" name="Footer Placeholder 4"/>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B8F4E1-F40E-4969-A2BA-D369EF7ADED5}" type="datetime1">
              <a:rPr lang="en-US" smtClean="0"/>
              <a:t>8/2/2020</a:t>
            </a:fld>
            <a:endParaRPr lang="en-US"/>
          </a:p>
        </p:txBody>
      </p:sp>
      <p:sp>
        <p:nvSpPr>
          <p:cNvPr id="5" name="Footer Placeholder 4"/>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17A115-ACA4-4F6F-A525-89C57AEEECFA}" type="datetime1">
              <a:rPr lang="en-US" smtClean="0"/>
              <a:t>8/2/2020</a:t>
            </a:fld>
            <a:endParaRPr lang="en-US"/>
          </a:p>
        </p:txBody>
      </p:sp>
      <p:sp>
        <p:nvSpPr>
          <p:cNvPr id="6" name="Footer Placeholder 5"/>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813DB7-5310-4D34-B54C-14E052C5593B}" type="datetime1">
              <a:rPr lang="en-US" smtClean="0"/>
              <a:t>8/2/2020</a:t>
            </a:fld>
            <a:endParaRPr lang="en-US"/>
          </a:p>
        </p:txBody>
      </p:sp>
      <p:sp>
        <p:nvSpPr>
          <p:cNvPr id="8" name="Footer Placeholder 7"/>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9" name="Slide Number Placeholder 8"/>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140773-7E6E-4D9C-B54C-0CC31BBFF5FF}" type="datetime1">
              <a:rPr lang="en-US" smtClean="0"/>
              <a:t>8/2/2020</a:t>
            </a:fld>
            <a:endParaRPr lang="en-US"/>
          </a:p>
        </p:txBody>
      </p:sp>
      <p:sp>
        <p:nvSpPr>
          <p:cNvPr id="4" name="Footer Placeholder 3"/>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5" name="Slide Number Placeholder 4"/>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1BF82-45AA-4093-89B4-72E60B89F7E4}" type="datetime1">
              <a:rPr lang="en-US" smtClean="0"/>
              <a:t>8/2/2020</a:t>
            </a:fld>
            <a:endParaRPr lang="en-US"/>
          </a:p>
        </p:txBody>
      </p:sp>
      <p:sp>
        <p:nvSpPr>
          <p:cNvPr id="3" name="Footer Placeholder 2"/>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4" name="Slide Number Placeholder 3"/>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90E02-68F0-4E05-9739-D225B2941E8D}" type="datetime1">
              <a:rPr lang="en-US" smtClean="0"/>
              <a:t>8/2/2020</a:t>
            </a:fld>
            <a:endParaRPr lang="en-US"/>
          </a:p>
        </p:txBody>
      </p:sp>
      <p:sp>
        <p:nvSpPr>
          <p:cNvPr id="6" name="Footer Placeholder 5"/>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2E34A2-39B4-4274-9452-76DF9C035C03}" type="datetime1">
              <a:rPr lang="en-US" smtClean="0"/>
              <a:t>8/2/2020</a:t>
            </a:fld>
            <a:endParaRPr lang="en-US"/>
          </a:p>
        </p:txBody>
      </p:sp>
      <p:sp>
        <p:nvSpPr>
          <p:cNvPr id="6" name="Footer Placeholder 5"/>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7" name="Slide Number Placeholder 6"/>
          <p:cNvSpPr>
            <a:spLocks noGrp="1"/>
          </p:cNvSpPr>
          <p:nvPr>
            <p:ph type="sldNum" sz="quarter" idx="12"/>
          </p:nvPr>
        </p:nvSpPr>
        <p:spPr/>
        <p:txBody>
          <a:bodyPr/>
          <a:lstStyle/>
          <a:p>
            <a:fld id="{536B9D83-ED10-4323-80E2-DE1AD8CF8D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F098E-2FAA-4DB9-A652-31EBE8C958CF}" type="datetime1">
              <a:rPr lang="en-US" smtClean="0"/>
              <a:t>8/2/2020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Impact of Interdisciplinary Relationships on Single IRB Selection in a National Clinical Trial Network</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B9D83-ED10-4323-80E2-DE1AD8CF8D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grants.nih.gov/grants/guide/notice-files/NOT-OD-16-094.html" TargetMode="External"/><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drugabuse.gov/about-nida/organization/cctn/ctn/network-organization/nodes/northstar-node" TargetMode="External"/><Relationship Id="rId3" Type="http://schemas.openxmlformats.org/officeDocument/2006/relationships/slideLayout" Target="../slideLayouts/slideLayout7.xml"/><Relationship Id="rId7" Type="http://schemas.openxmlformats.org/officeDocument/2006/relationships/hyperlink" Target="https://www.drugabuse.gov/about-nida/organization/cctn/ctn/network-organization"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A4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4A4D6E"/>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411859"/>
            <a:ext cx="4572000" cy="1355872"/>
          </a:xfrm>
          <a:prstGeom prst="rect">
            <a:avLst/>
          </a:prstGeom>
        </p:spPr>
      </p:pic>
      <p:sp>
        <p:nvSpPr>
          <p:cNvPr id="7" name="TextBox 6">
            <a:extLst>
              <a:ext uri="{FF2B5EF4-FFF2-40B4-BE49-F238E27FC236}">
                <a16:creationId xmlns:a16="http://schemas.microsoft.com/office/drawing/2014/main" id="{E8C56770-F79F-4576-BA78-15EAB54A1156}"/>
              </a:ext>
            </a:extLst>
          </p:cNvPr>
          <p:cNvSpPr txBox="1"/>
          <p:nvPr/>
        </p:nvSpPr>
        <p:spPr>
          <a:xfrm>
            <a:off x="1009650" y="3000526"/>
            <a:ext cx="7124700" cy="707886"/>
          </a:xfrm>
          <a:prstGeom prst="rect">
            <a:avLst/>
          </a:prstGeom>
          <a:noFill/>
        </p:spPr>
        <p:txBody>
          <a:bodyPr wrap="square">
            <a:spAutoFit/>
          </a:bodyPr>
          <a:lstStyle/>
          <a:p>
            <a:pPr marL="0" marR="0" algn="ctr">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The Impact of Interdisciplinary Relationships on Single IRB Selection in a National Clinical Trial Network</a:t>
            </a:r>
          </a:p>
        </p:txBody>
      </p:sp>
      <p:sp>
        <p:nvSpPr>
          <p:cNvPr id="3" name="TextBox 2">
            <a:extLst>
              <a:ext uri="{FF2B5EF4-FFF2-40B4-BE49-F238E27FC236}">
                <a16:creationId xmlns:a16="http://schemas.microsoft.com/office/drawing/2014/main" id="{93269769-65C5-4C95-B0AA-DBB7AD159CAD}"/>
              </a:ext>
            </a:extLst>
          </p:cNvPr>
          <p:cNvSpPr txBox="1"/>
          <p:nvPr/>
        </p:nvSpPr>
        <p:spPr>
          <a:xfrm>
            <a:off x="1905000" y="5347963"/>
            <a:ext cx="5181600" cy="338554"/>
          </a:xfrm>
          <a:prstGeom prst="rect">
            <a:avLst/>
          </a:prstGeom>
          <a:noFill/>
        </p:spPr>
        <p:txBody>
          <a:bodyPr wrap="square" rtlCol="0">
            <a:spAutoFit/>
          </a:bodyPr>
          <a:lstStyle/>
          <a:p>
            <a:pPr algn="ctr"/>
            <a:r>
              <a:rPr lang="en-US" sz="1600" dirty="0"/>
              <a:t>SCT 41</a:t>
            </a:r>
            <a:r>
              <a:rPr lang="en-US" sz="1600" baseline="30000" dirty="0"/>
              <a:t>st</a:t>
            </a:r>
            <a:r>
              <a:rPr lang="en-US" sz="1600" dirty="0"/>
              <a:t> Annual Meeting, Baltimore (virtual) May 2020 </a:t>
            </a:r>
          </a:p>
        </p:txBody>
      </p:sp>
      <p:pic>
        <p:nvPicPr>
          <p:cNvPr id="5" name="Picture 4">
            <a:extLst>
              <a:ext uri="{FF2B5EF4-FFF2-40B4-BE49-F238E27FC236}">
                <a16:creationId xmlns:a16="http://schemas.microsoft.com/office/drawing/2014/main" id="{DB3B6683-C04F-4FE8-B1B1-271C0441C0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700" y="2014293"/>
            <a:ext cx="2362200" cy="674914"/>
          </a:xfrm>
          <a:prstGeom prst="rect">
            <a:avLst/>
          </a:prstGeom>
        </p:spPr>
      </p:pic>
      <p:sp>
        <p:nvSpPr>
          <p:cNvPr id="8" name="TextBox 7">
            <a:extLst>
              <a:ext uri="{FF2B5EF4-FFF2-40B4-BE49-F238E27FC236}">
                <a16:creationId xmlns:a16="http://schemas.microsoft.com/office/drawing/2014/main" id="{15F87AED-DCDF-482F-B8AB-3FE6D2F1C25C}"/>
              </a:ext>
            </a:extLst>
          </p:cNvPr>
          <p:cNvSpPr txBox="1"/>
          <p:nvPr/>
        </p:nvSpPr>
        <p:spPr>
          <a:xfrm>
            <a:off x="1028700" y="3861439"/>
            <a:ext cx="7124700" cy="1754326"/>
          </a:xfrm>
          <a:prstGeom prst="rect">
            <a:avLst/>
          </a:prstGeom>
          <a:noFill/>
        </p:spPr>
        <p:txBody>
          <a:bodyPr wrap="square" rtlCol="0">
            <a:spAutoFit/>
          </a:bodyPr>
          <a:lstStyle/>
          <a:p>
            <a:pPr algn="ctr"/>
            <a:r>
              <a:rPr lang="en-US" dirty="0"/>
              <a:t>Presented by:</a:t>
            </a:r>
          </a:p>
          <a:p>
            <a:pPr algn="ctr"/>
            <a:r>
              <a:rPr lang="en-US" dirty="0"/>
              <a:t>Kari Williams, MS*</a:t>
            </a:r>
          </a:p>
          <a:p>
            <a:pPr algn="ctr"/>
            <a:r>
              <a:rPr lang="en-US" dirty="0"/>
              <a:t>Jacklyn Harris, MA*</a:t>
            </a:r>
          </a:p>
          <a:p>
            <a:pPr algn="ctr"/>
            <a:r>
              <a:rPr lang="en-US" dirty="0"/>
              <a:t>Paulette Baukol, BS*</a:t>
            </a:r>
          </a:p>
          <a:p>
            <a:pPr algn="ctr"/>
            <a:r>
              <a:rPr lang="en-US" dirty="0"/>
              <a:t>Mitra Lewis, MS</a:t>
            </a:r>
          </a:p>
          <a:p>
            <a:pPr algn="ctr"/>
            <a:endParaRPr lang="en-US" dirty="0"/>
          </a:p>
        </p:txBody>
      </p:sp>
      <p:sp>
        <p:nvSpPr>
          <p:cNvPr id="15" name="Slide Number Placeholder 14">
            <a:extLst>
              <a:ext uri="{FF2B5EF4-FFF2-40B4-BE49-F238E27FC236}">
                <a16:creationId xmlns:a16="http://schemas.microsoft.com/office/drawing/2014/main" id="{761D7B06-FCE2-40A0-9A35-1966FD3A6869}"/>
              </a:ext>
            </a:extLst>
          </p:cNvPr>
          <p:cNvSpPr>
            <a:spLocks noGrp="1"/>
          </p:cNvSpPr>
          <p:nvPr>
            <p:ph type="sldNum" sz="quarter" idx="12"/>
          </p:nvPr>
        </p:nvSpPr>
        <p:spPr/>
        <p:txBody>
          <a:bodyPr/>
          <a:lstStyle/>
          <a:p>
            <a:fld id="{536B9D83-ED10-4323-80E2-DE1AD8CF8D8A}" type="slidenum">
              <a:rPr lang="en-US" smtClean="0"/>
              <a:pPr/>
              <a:t>1</a:t>
            </a:fld>
            <a:endParaRPr lang="en-US"/>
          </a:p>
        </p:txBody>
      </p:sp>
      <p:pic>
        <p:nvPicPr>
          <p:cNvPr id="4" name="Picture 3">
            <a:extLst>
              <a:ext uri="{FF2B5EF4-FFF2-40B4-BE49-F238E27FC236}">
                <a16:creationId xmlns:a16="http://schemas.microsoft.com/office/drawing/2014/main" id="{BF47731C-78B3-4360-971A-6BA964301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9685" y="1709834"/>
            <a:ext cx="1295600" cy="1279626"/>
          </a:xfrm>
          <a:prstGeom prst="rect">
            <a:avLst/>
          </a:prstGeom>
        </p:spPr>
      </p:pic>
      <p:sp>
        <p:nvSpPr>
          <p:cNvPr id="2" name="TextBox 1">
            <a:extLst>
              <a:ext uri="{FF2B5EF4-FFF2-40B4-BE49-F238E27FC236}">
                <a16:creationId xmlns:a16="http://schemas.microsoft.com/office/drawing/2014/main" id="{6F6018EC-CF7E-48C8-8ABF-60B4B983B452}"/>
              </a:ext>
            </a:extLst>
          </p:cNvPr>
          <p:cNvSpPr txBox="1"/>
          <p:nvPr/>
        </p:nvSpPr>
        <p:spPr>
          <a:xfrm>
            <a:off x="3937891" y="6144001"/>
            <a:ext cx="1115818" cy="369332"/>
          </a:xfrm>
          <a:prstGeom prst="rect">
            <a:avLst/>
          </a:prstGeom>
          <a:noFill/>
        </p:spPr>
        <p:txBody>
          <a:bodyPr wrap="none" rtlCol="0">
            <a:spAutoFit/>
          </a:bodyPr>
          <a:lstStyle/>
          <a:p>
            <a:r>
              <a:rPr lang="en-US" dirty="0"/>
              <a:t>*speakers</a:t>
            </a:r>
          </a:p>
        </p:txBody>
      </p:sp>
      <p:pic>
        <p:nvPicPr>
          <p:cNvPr id="6" name="Recorded Sound">
            <a:hlinkClick r:id="" action="ppaction://media"/>
            <a:extLst>
              <a:ext uri="{FF2B5EF4-FFF2-40B4-BE49-F238E27FC236}">
                <a16:creationId xmlns:a16="http://schemas.microsoft.com/office/drawing/2014/main" id="{FA17F88F-42BB-4D2A-8156-6E0FBA7C72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500" y="5956877"/>
            <a:ext cx="406400" cy="406400"/>
          </a:xfrm>
          <a:prstGeom prst="rect">
            <a:avLst/>
          </a:prstGeom>
        </p:spPr>
      </p:pic>
    </p:spTree>
    <p:extLst>
      <p:ext uri="{BB962C8B-B14F-4D97-AF65-F5344CB8AC3E}">
        <p14:creationId xmlns:p14="http://schemas.microsoft.com/office/powerpoint/2010/main" val="207358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10</a:t>
            </a:fld>
            <a:endParaRPr lang="en-US"/>
          </a:p>
        </p:txBody>
      </p:sp>
      <p:sp>
        <p:nvSpPr>
          <p:cNvPr id="4" name="TextBox 3">
            <a:extLst>
              <a:ext uri="{FF2B5EF4-FFF2-40B4-BE49-F238E27FC236}">
                <a16:creationId xmlns:a16="http://schemas.microsoft.com/office/drawing/2014/main" id="{7A2074D7-9D30-4E4A-A8FD-CEA65584FE99}"/>
              </a:ext>
            </a:extLst>
          </p:cNvPr>
          <p:cNvSpPr txBox="1"/>
          <p:nvPr/>
        </p:nvSpPr>
        <p:spPr>
          <a:xfrm>
            <a:off x="457200" y="1524000"/>
            <a:ext cx="8229600" cy="3231654"/>
          </a:xfrm>
          <a:prstGeom prst="rect">
            <a:avLst/>
          </a:prstGeom>
          <a:noFill/>
        </p:spPr>
        <p:txBody>
          <a:bodyPr wrap="square" rtlCol="0">
            <a:spAutoFit/>
          </a:bodyPr>
          <a:lstStyle/>
          <a:p>
            <a:endParaRPr lang="en-US" dirty="0"/>
          </a:p>
          <a:p>
            <a:pPr algn="ctr"/>
            <a:r>
              <a:rPr lang="en-US" sz="2400" b="1" dirty="0"/>
              <a:t>Conclusion</a:t>
            </a:r>
          </a:p>
          <a:p>
            <a:endParaRPr lang="en-US" dirty="0"/>
          </a:p>
          <a:p>
            <a:r>
              <a:rPr lang="en-US" dirty="0"/>
              <a:t>Through the collaboration process, the Selection Committee was able to carefully compare single IRB candidates and identify benefits and challenges to working with each IRB.  After more consideration and advisory review, the second choice IRB was selected for both studies.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Design Renovations 4">
            <a:hlinkClick r:id="" action="ppaction://media"/>
            <a:extLst>
              <a:ext uri="{FF2B5EF4-FFF2-40B4-BE49-F238E27FC236}">
                <a16:creationId xmlns:a16="http://schemas.microsoft.com/office/drawing/2014/main" id="{96B2C6D1-236F-426D-B0C7-A23FCAB33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746750"/>
            <a:ext cx="609600" cy="609600"/>
          </a:xfrm>
          <a:prstGeom prst="rect">
            <a:avLst/>
          </a:prstGeom>
        </p:spPr>
      </p:pic>
    </p:spTree>
    <p:extLst>
      <p:ext uri="{BB962C8B-B14F-4D97-AF65-F5344CB8AC3E}">
        <p14:creationId xmlns:p14="http://schemas.microsoft.com/office/powerpoint/2010/main" val="49182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11</a:t>
            </a:fld>
            <a:endParaRPr lang="en-US"/>
          </a:p>
        </p:txBody>
      </p:sp>
      <p:sp>
        <p:nvSpPr>
          <p:cNvPr id="4" name="TextBox 3">
            <a:extLst>
              <a:ext uri="{FF2B5EF4-FFF2-40B4-BE49-F238E27FC236}">
                <a16:creationId xmlns:a16="http://schemas.microsoft.com/office/drawing/2014/main" id="{8991868E-F215-45BD-B608-2434BAF5EF91}"/>
              </a:ext>
            </a:extLst>
          </p:cNvPr>
          <p:cNvSpPr txBox="1"/>
          <p:nvPr/>
        </p:nvSpPr>
        <p:spPr>
          <a:xfrm>
            <a:off x="609600" y="1752600"/>
            <a:ext cx="8077200" cy="3477875"/>
          </a:xfrm>
          <a:prstGeom prst="rect">
            <a:avLst/>
          </a:prstGeom>
          <a:noFill/>
        </p:spPr>
        <p:txBody>
          <a:bodyPr wrap="square" rtlCol="0">
            <a:spAutoFit/>
          </a:bodyPr>
          <a:lstStyle/>
          <a:p>
            <a:pPr algn="ctr"/>
            <a:r>
              <a:rPr lang="en-US" sz="2000" b="1" dirty="0"/>
              <a:t>Lessons Learned</a:t>
            </a:r>
          </a:p>
          <a:p>
            <a:pPr algn="ctr"/>
            <a:endParaRPr lang="en-US" sz="2000" b="1" dirty="0"/>
          </a:p>
          <a:p>
            <a:pPr marL="285750" indent="-285750">
              <a:buFont typeface="Arial" panose="020B0604020202020204" pitchFamily="34" charset="0"/>
              <a:buChar char="•"/>
            </a:pPr>
            <a:r>
              <a:rPr lang="en-US" dirty="0"/>
              <a:t>Completing an advisory review of the implementation science protocol added clarity around lingering questions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IRBs are willing to help create an IRB budget prior to submitting your grant for approval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Creating a list of interview questions helped compare IRB qualifications between stakeholders</a:t>
            </a:r>
          </a:p>
          <a:p>
            <a:pPr marL="285750" indent="-285750">
              <a:buFont typeface="Arial" panose="020B0604020202020204" pitchFamily="34" charset="0"/>
              <a:buChar char="•"/>
            </a:pPr>
            <a:endParaRPr lang="en-US" dirty="0"/>
          </a:p>
          <a:p>
            <a:endParaRPr lang="en-US" dirty="0"/>
          </a:p>
        </p:txBody>
      </p:sp>
      <p:pic>
        <p:nvPicPr>
          <p:cNvPr id="5" name="Design Renovations 5">
            <a:hlinkClick r:id="" action="ppaction://media"/>
            <a:extLst>
              <a:ext uri="{FF2B5EF4-FFF2-40B4-BE49-F238E27FC236}">
                <a16:creationId xmlns:a16="http://schemas.microsoft.com/office/drawing/2014/main" id="{67D9E51C-A714-4222-A005-0BC646D91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488612"/>
            <a:ext cx="609600" cy="609600"/>
          </a:xfrm>
          <a:prstGeom prst="rect">
            <a:avLst/>
          </a:prstGeom>
        </p:spPr>
      </p:pic>
    </p:spTree>
    <p:extLst>
      <p:ext uri="{BB962C8B-B14F-4D97-AF65-F5344CB8AC3E}">
        <p14:creationId xmlns:p14="http://schemas.microsoft.com/office/powerpoint/2010/main" val="1604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12</a:t>
            </a:fld>
            <a:endParaRPr lang="en-US"/>
          </a:p>
        </p:txBody>
      </p:sp>
      <p:sp>
        <p:nvSpPr>
          <p:cNvPr id="4" name="TextBox 3">
            <a:extLst>
              <a:ext uri="{FF2B5EF4-FFF2-40B4-BE49-F238E27FC236}">
                <a16:creationId xmlns:a16="http://schemas.microsoft.com/office/drawing/2014/main" id="{8991868E-F215-45BD-B608-2434BAF5EF91}"/>
              </a:ext>
            </a:extLst>
          </p:cNvPr>
          <p:cNvSpPr txBox="1"/>
          <p:nvPr/>
        </p:nvSpPr>
        <p:spPr>
          <a:xfrm>
            <a:off x="990600" y="1752600"/>
            <a:ext cx="7162800" cy="1292662"/>
          </a:xfrm>
          <a:prstGeom prst="rect">
            <a:avLst/>
          </a:prstGeom>
          <a:noFill/>
        </p:spPr>
        <p:txBody>
          <a:bodyPr wrap="square" rtlCol="0">
            <a:spAutoFit/>
          </a:bodyPr>
          <a:lstStyle/>
          <a:p>
            <a:pPr algn="ctr"/>
            <a:r>
              <a:rPr lang="en-US" sz="2000" b="1" dirty="0"/>
              <a:t>Acknowledgements</a:t>
            </a:r>
          </a:p>
          <a:p>
            <a:pPr algn="ctr"/>
            <a:endParaRPr lang="en-US" sz="2000" b="1" dirty="0"/>
          </a:p>
          <a:p>
            <a:pPr algn="ctr"/>
            <a:r>
              <a:rPr lang="en-US" sz="1800" dirty="0">
                <a:effectLst/>
                <a:latin typeface="Calibri" panose="020F0502020204030204" pitchFamily="34" charset="0"/>
                <a:ea typeface="Calibri" panose="020F0502020204030204" pitchFamily="34" charset="0"/>
              </a:rPr>
              <a:t>Gavin Bart, MD PhD FACP DFASAM</a:t>
            </a:r>
          </a:p>
          <a:p>
            <a:pPr algn="ctr"/>
            <a:r>
              <a:rPr lang="en-US" dirty="0"/>
              <a:t>Eve </a:t>
            </a:r>
            <a:r>
              <a:rPr lang="en-US" dirty="0" err="1"/>
              <a:t>Jelstrom</a:t>
            </a:r>
            <a:r>
              <a:rPr lang="en-US" dirty="0"/>
              <a:t>, MBA</a:t>
            </a:r>
          </a:p>
        </p:txBody>
      </p:sp>
    </p:spTree>
    <p:extLst>
      <p:ext uri="{BB962C8B-B14F-4D97-AF65-F5344CB8AC3E}">
        <p14:creationId xmlns:p14="http://schemas.microsoft.com/office/powerpoint/2010/main" val="125077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2</a:t>
            </a:fld>
            <a:endParaRPr lang="en-US"/>
          </a:p>
        </p:txBody>
      </p:sp>
      <p:sp>
        <p:nvSpPr>
          <p:cNvPr id="4" name="TextBox 3">
            <a:extLst>
              <a:ext uri="{FF2B5EF4-FFF2-40B4-BE49-F238E27FC236}">
                <a16:creationId xmlns:a16="http://schemas.microsoft.com/office/drawing/2014/main" id="{2A4BF45C-E89A-4444-9627-F15A16A86F15}"/>
              </a:ext>
            </a:extLst>
          </p:cNvPr>
          <p:cNvSpPr txBox="1"/>
          <p:nvPr/>
        </p:nvSpPr>
        <p:spPr>
          <a:xfrm>
            <a:off x="685800" y="1981200"/>
            <a:ext cx="7772400" cy="4555093"/>
          </a:xfrm>
          <a:prstGeom prst="rect">
            <a:avLst/>
          </a:prstGeom>
          <a:noFill/>
        </p:spPr>
        <p:txBody>
          <a:bodyPr wrap="square" rtlCol="0">
            <a:spAutoFit/>
          </a:bodyPr>
          <a:lstStyle/>
          <a:p>
            <a:pPr algn="ctr"/>
            <a:r>
              <a:rPr lang="en-US" sz="2000" b="1" dirty="0"/>
              <a:t>Background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an effort to harmonize human subject research, NIH implemented a policy on the Use of a Single Institutional Review Board for Multi-Site Research.  The policy went into effect on January 25, 2018 and impacts all NIH funded research.  In 2019 the NIDA chose NorthStar Node to be the lead for two </a:t>
            </a:r>
            <a:r>
              <a:rPr lang="en-US" sz="1800" dirty="0">
                <a:effectLst/>
                <a:latin typeface="Calibri" panose="020F0502020204030204" pitchFamily="34" charset="0"/>
                <a:ea typeface="Calibri" panose="020F0502020204030204" pitchFamily="34" charset="0"/>
                <a:cs typeface="Times New Roman" panose="02020603050405020304" pitchFamily="18" charset="0"/>
              </a:rPr>
              <a:t>NIDA-CTN-funded multisite clinical trials; an implementation science study and a randomized pharmaceutical trial</a:t>
            </a:r>
            <a:r>
              <a:rPr lang="en-US" dirty="0"/>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Both studies span community hospitals and healthcare facilities across the country and are flagship studies for medication for opioid use disorder (MOUD) as part of the HEAL Initiative to end the national opioid public health crisis. </a:t>
            </a:r>
          </a:p>
          <a:p>
            <a:endParaRPr lang="en-US" dirty="0"/>
          </a:p>
          <a:p>
            <a:endParaRPr lang="en-US" dirty="0"/>
          </a:p>
          <a:p>
            <a:endParaRPr lang="en-US" sz="1200" dirty="0"/>
          </a:p>
          <a:p>
            <a:r>
              <a:rPr lang="en-US" sz="1200" dirty="0"/>
              <a:t>NOT-OD-16-094: Final NIH Policy on the Use of a Single Institutional Review Board for Multi-Site Research. (2018, January 25). Retrieved July 08, 2019, from </a:t>
            </a:r>
            <a:r>
              <a:rPr lang="en-US" sz="1200" dirty="0">
                <a:hlinkClick r:id="rId6"/>
              </a:rPr>
              <a:t>https://grants.nih.gov/grants/guide/notice-files/NOT-OD-16-094.html</a:t>
            </a:r>
            <a:endParaRPr lang="en-US" sz="1200" dirty="0"/>
          </a:p>
          <a:p>
            <a:endParaRPr lang="en-US" dirty="0"/>
          </a:p>
        </p:txBody>
      </p:sp>
      <p:pic>
        <p:nvPicPr>
          <p:cNvPr id="5" name="Recorded Sound">
            <a:hlinkClick r:id="" action="ppaction://media"/>
            <a:extLst>
              <a:ext uri="{FF2B5EF4-FFF2-40B4-BE49-F238E27FC236}">
                <a16:creationId xmlns:a16="http://schemas.microsoft.com/office/drawing/2014/main" id="{C5CC39AA-BC91-4D91-877C-10991233C8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5334000"/>
            <a:ext cx="406400" cy="406400"/>
          </a:xfrm>
          <a:prstGeom prst="rect">
            <a:avLst/>
          </a:prstGeom>
        </p:spPr>
      </p:pic>
    </p:spTree>
    <p:extLst>
      <p:ext uri="{BB962C8B-B14F-4D97-AF65-F5344CB8AC3E}">
        <p14:creationId xmlns:p14="http://schemas.microsoft.com/office/powerpoint/2010/main" val="46961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4" name="TextBox 3">
            <a:extLst>
              <a:ext uri="{FF2B5EF4-FFF2-40B4-BE49-F238E27FC236}">
                <a16:creationId xmlns:a16="http://schemas.microsoft.com/office/drawing/2014/main" id="{2A74E72A-A7D3-4FA4-99CF-CC3B8B32C7A6}"/>
              </a:ext>
            </a:extLst>
          </p:cNvPr>
          <p:cNvSpPr txBox="1"/>
          <p:nvPr/>
        </p:nvSpPr>
        <p:spPr>
          <a:xfrm>
            <a:off x="876300" y="1981200"/>
            <a:ext cx="7391400" cy="3477875"/>
          </a:xfrm>
          <a:prstGeom prst="rect">
            <a:avLst/>
          </a:prstGeom>
          <a:noFill/>
        </p:spPr>
        <p:txBody>
          <a:bodyPr wrap="square">
            <a:spAutoFit/>
          </a:bodyPr>
          <a:lstStyle/>
          <a:p>
            <a:r>
              <a:rPr lang="en-US" sz="2000" b="1" dirty="0">
                <a:effectLst/>
              </a:rPr>
              <a:t>The National Drug Abuse Treatment Clinical Trials Network (CTN) </a:t>
            </a:r>
            <a:endParaRPr lang="en-US" sz="2000" b="1"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Provides infrastructure for rapid, multi-site trials</a:t>
            </a:r>
          </a:p>
          <a:p>
            <a:pPr marL="285750" indent="-285750">
              <a:buFont typeface="Arial" panose="020B0604020202020204" pitchFamily="34" charset="0"/>
              <a:buChar char="•"/>
            </a:pPr>
            <a:r>
              <a:rPr lang="en-US" sz="2000" dirty="0"/>
              <a:t>Links a variety of treatment providers and patient populations throughout US</a:t>
            </a:r>
          </a:p>
          <a:p>
            <a:endParaRPr lang="en-US" sz="2000" dirty="0"/>
          </a:p>
          <a:p>
            <a:pPr marL="285750" indent="-285750">
              <a:buFont typeface="Arial" panose="020B0604020202020204" pitchFamily="34" charset="0"/>
              <a:buChar char="•"/>
            </a:pPr>
            <a:r>
              <a:rPr lang="en-US" sz="2000" dirty="0"/>
              <a:t>The CTN framework consists of:</a:t>
            </a:r>
          </a:p>
          <a:p>
            <a:pPr marL="742950" lvl="1" indent="-285750">
              <a:buFont typeface="Arial" panose="020B0604020202020204" pitchFamily="34" charset="0"/>
              <a:buChar char="•"/>
            </a:pPr>
            <a:r>
              <a:rPr lang="en-US" sz="2000" dirty="0"/>
              <a:t>16 Nodes</a:t>
            </a:r>
          </a:p>
          <a:p>
            <a:pPr marL="742950" lvl="1" indent="-285750">
              <a:buFont typeface="Arial" panose="020B0604020202020204" pitchFamily="34" charset="0"/>
              <a:buChar char="•"/>
            </a:pPr>
            <a:r>
              <a:rPr lang="en-US" sz="2000" dirty="0"/>
              <a:t>Clinical Coordinating Center</a:t>
            </a:r>
          </a:p>
          <a:p>
            <a:pPr marL="742950" lvl="1" indent="-285750">
              <a:buFont typeface="Arial" panose="020B0604020202020204" pitchFamily="34" charset="0"/>
              <a:buChar char="•"/>
            </a:pPr>
            <a:r>
              <a:rPr lang="en-US" sz="2000" dirty="0"/>
              <a:t>Data and Statistics Center</a:t>
            </a:r>
          </a:p>
          <a:p>
            <a:pPr marL="742950" lvl="1" indent="-285750">
              <a:buFont typeface="Arial" panose="020B0604020202020204" pitchFamily="34" charset="0"/>
              <a:buChar char="•"/>
            </a:pPr>
            <a:r>
              <a:rPr lang="en-US" sz="2000" dirty="0"/>
              <a:t>Center for CTN</a:t>
            </a:r>
          </a:p>
        </p:txBody>
      </p:sp>
      <p:pic>
        <p:nvPicPr>
          <p:cNvPr id="3" name="Picture 2">
            <a:extLst>
              <a:ext uri="{FF2B5EF4-FFF2-40B4-BE49-F238E27FC236}">
                <a16:creationId xmlns:a16="http://schemas.microsoft.com/office/drawing/2014/main" id="{D3D42D82-92AC-4E13-9A71-99315221C8A6}"/>
              </a:ext>
            </a:extLst>
          </p:cNvPr>
          <p:cNvPicPr>
            <a:picLocks noChangeAspect="1"/>
          </p:cNvPicPr>
          <p:nvPr/>
        </p:nvPicPr>
        <p:blipFill rotWithShape="1">
          <a:blip r:embed="rId6"/>
          <a:srcRect l="20485"/>
          <a:stretch/>
        </p:blipFill>
        <p:spPr>
          <a:xfrm>
            <a:off x="5678063" y="3762579"/>
            <a:ext cx="2621096" cy="1696496"/>
          </a:xfrm>
          <a:prstGeom prst="rect">
            <a:avLst/>
          </a:prstGeom>
        </p:spPr>
      </p:pic>
      <p:sp>
        <p:nvSpPr>
          <p:cNvPr id="7" name="Rectangle 6">
            <a:extLst>
              <a:ext uri="{FF2B5EF4-FFF2-40B4-BE49-F238E27FC236}">
                <a16:creationId xmlns:a16="http://schemas.microsoft.com/office/drawing/2014/main" id="{4BB50BFE-A112-4A37-82B0-89F395E87F03}"/>
              </a:ext>
            </a:extLst>
          </p:cNvPr>
          <p:cNvSpPr/>
          <p:nvPr/>
        </p:nvSpPr>
        <p:spPr>
          <a:xfrm>
            <a:off x="876300" y="5875054"/>
            <a:ext cx="6802916" cy="4154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solidFill>
                <a:effectLst/>
                <a:uLnTx/>
                <a:uFillTx/>
                <a:hlinkClick r:id="rId7"/>
              </a:rPr>
              <a:t>https://www.drugabuse.gov/about-nida/organization/cctn/ctn/network-organization</a:t>
            </a:r>
            <a:endParaRPr kumimoji="0" lang="en-US" sz="105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1050" dirty="0">
                <a:hlinkClick r:id="rId8"/>
              </a:rPr>
              <a:t>https://www.drugabuse.gov/about-nida/organization/cctn/ctn/network-organization/nodes/northstar-node</a:t>
            </a:r>
            <a:endParaRPr kumimoji="0" lang="en-US" sz="1050" b="0" i="0" u="none" strike="noStrike" kern="0" cap="none" spc="0" normalizeH="0" baseline="0" noProof="0" dirty="0">
              <a:ln>
                <a:noFill/>
              </a:ln>
              <a:solidFill>
                <a:srgbClr val="FFFFFF"/>
              </a:solidFill>
              <a:effectLst/>
              <a:uLnTx/>
              <a:uFillTx/>
            </a:endParaRPr>
          </a:p>
        </p:txBody>
      </p:sp>
      <p:sp>
        <p:nvSpPr>
          <p:cNvPr id="6" name="Footer Placeholder 5">
            <a:extLst>
              <a:ext uri="{FF2B5EF4-FFF2-40B4-BE49-F238E27FC236}">
                <a16:creationId xmlns:a16="http://schemas.microsoft.com/office/drawing/2014/main" id="{17F64175-E238-4CF4-B810-BDCA15E92973}"/>
              </a:ext>
            </a:extLst>
          </p:cNvPr>
          <p:cNvSpPr>
            <a:spLocks noGrp="1"/>
          </p:cNvSpPr>
          <p:nvPr>
            <p:ph type="ftr" sz="quarter" idx="11"/>
          </p:nvPr>
        </p:nvSpPr>
        <p:spPr/>
        <p:txBody>
          <a:bodyPr/>
          <a:lstStyle/>
          <a:p>
            <a:r>
              <a:rPr lang="en-US" dirty="0"/>
              <a:t>The Impact of Interdisciplinary Relationships on Single IRB Selection in a National Clinical Trial Network</a:t>
            </a:r>
          </a:p>
        </p:txBody>
      </p:sp>
      <p:sp>
        <p:nvSpPr>
          <p:cNvPr id="8" name="Slide Number Placeholder 7">
            <a:extLst>
              <a:ext uri="{FF2B5EF4-FFF2-40B4-BE49-F238E27FC236}">
                <a16:creationId xmlns:a16="http://schemas.microsoft.com/office/drawing/2014/main" id="{5376016F-7ED1-4A08-B3ED-1B8B130F843D}"/>
              </a:ext>
            </a:extLst>
          </p:cNvPr>
          <p:cNvSpPr>
            <a:spLocks noGrp="1"/>
          </p:cNvSpPr>
          <p:nvPr>
            <p:ph type="sldNum" sz="quarter" idx="12"/>
          </p:nvPr>
        </p:nvSpPr>
        <p:spPr/>
        <p:txBody>
          <a:bodyPr/>
          <a:lstStyle/>
          <a:p>
            <a:fld id="{536B9D83-ED10-4323-80E2-DE1AD8CF8D8A}" type="slidenum">
              <a:rPr lang="en-US" smtClean="0"/>
              <a:pPr/>
              <a:t>3</a:t>
            </a:fld>
            <a:endParaRPr lang="en-US"/>
          </a:p>
        </p:txBody>
      </p:sp>
      <p:pic>
        <p:nvPicPr>
          <p:cNvPr id="2" name="Recorded Sound">
            <a:hlinkClick r:id="" action="ppaction://media"/>
            <a:extLst>
              <a:ext uri="{FF2B5EF4-FFF2-40B4-BE49-F238E27FC236}">
                <a16:creationId xmlns:a16="http://schemas.microsoft.com/office/drawing/2014/main" id="{F9CF3383-097A-413B-BEF0-A4C4395B14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3100" y="5729320"/>
            <a:ext cx="406400" cy="406400"/>
          </a:xfrm>
          <a:prstGeom prst="rect">
            <a:avLst/>
          </a:prstGeom>
        </p:spPr>
      </p:pic>
    </p:spTree>
    <p:extLst>
      <p:ext uri="{BB962C8B-B14F-4D97-AF65-F5344CB8AC3E}">
        <p14:creationId xmlns:p14="http://schemas.microsoft.com/office/powerpoint/2010/main" val="6443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4</a:t>
            </a:fld>
            <a:endParaRPr lang="en-US"/>
          </a:p>
        </p:txBody>
      </p:sp>
      <p:sp>
        <p:nvSpPr>
          <p:cNvPr id="4" name="TextBox 3">
            <a:extLst>
              <a:ext uri="{FF2B5EF4-FFF2-40B4-BE49-F238E27FC236}">
                <a16:creationId xmlns:a16="http://schemas.microsoft.com/office/drawing/2014/main" id="{035DD2B4-027F-4B52-89AF-E1D7532B8B56}"/>
              </a:ext>
            </a:extLst>
          </p:cNvPr>
          <p:cNvSpPr txBox="1"/>
          <p:nvPr/>
        </p:nvSpPr>
        <p:spPr>
          <a:xfrm>
            <a:off x="838200" y="1676400"/>
            <a:ext cx="7696200" cy="5109091"/>
          </a:xfrm>
          <a:prstGeom prst="rect">
            <a:avLst/>
          </a:prstGeom>
          <a:noFill/>
        </p:spPr>
        <p:txBody>
          <a:bodyPr wrap="square" rtlCol="0">
            <a:spAutoFit/>
          </a:bodyPr>
          <a:lstStyle/>
          <a:p>
            <a:pPr algn="ctr"/>
            <a:r>
              <a:rPr lang="en-US" sz="2000" b="1" dirty="0"/>
              <a:t>Objective and Methods</a:t>
            </a:r>
          </a:p>
          <a:p>
            <a:endParaRPr lang="en-US" dirty="0"/>
          </a:p>
          <a:p>
            <a:r>
              <a:rPr lang="en-US" dirty="0"/>
              <a:t>Select a single IRB for each flagship study (2) that was the best fit to serve the needs of multiple sites (9) across the United States.</a:t>
            </a:r>
          </a:p>
          <a:p>
            <a:endParaRPr lang="en-US" dirty="0"/>
          </a:p>
          <a:p>
            <a:endParaRPr lang="en-US" dirty="0"/>
          </a:p>
          <a:p>
            <a:endParaRPr lang="en-US" dirty="0"/>
          </a:p>
          <a:p>
            <a:pPr marL="285750" indent="-285750">
              <a:buFont typeface="Arial" panose="020B0604020202020204" pitchFamily="34" charset="0"/>
              <a:buChar char="•"/>
            </a:pPr>
            <a:r>
              <a:rPr lang="en-US" dirty="0"/>
              <a:t>Surveys, scored and feedback</a:t>
            </a:r>
          </a:p>
          <a:p>
            <a:pPr marL="285750" indent="-285750">
              <a:buFont typeface="Arial" panose="020B0604020202020204" pitchFamily="34" charset="0"/>
              <a:buChar char="•"/>
            </a:pPr>
            <a:r>
              <a:rPr lang="en-US" dirty="0"/>
              <a:t>Selection Committee</a:t>
            </a:r>
          </a:p>
          <a:p>
            <a:pPr marL="285750" indent="-285750">
              <a:buFont typeface="Arial" panose="020B0604020202020204" pitchFamily="34" charset="0"/>
              <a:buChar char="•"/>
            </a:pPr>
            <a:r>
              <a:rPr lang="en-US" dirty="0"/>
              <a:t>Interviews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p:txBody>
      </p:sp>
      <p:pic>
        <p:nvPicPr>
          <p:cNvPr id="6" name="Recorded Sound">
            <a:hlinkClick r:id="" action="ppaction://media"/>
            <a:extLst>
              <a:ext uri="{FF2B5EF4-FFF2-40B4-BE49-F238E27FC236}">
                <a16:creationId xmlns:a16="http://schemas.microsoft.com/office/drawing/2014/main" id="{2AC867BE-690C-404E-85F5-092FA7F91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818" y="5949950"/>
            <a:ext cx="406400" cy="406400"/>
          </a:xfrm>
          <a:prstGeom prst="rect">
            <a:avLst/>
          </a:prstGeom>
        </p:spPr>
      </p:pic>
    </p:spTree>
    <p:extLst>
      <p:ext uri="{BB962C8B-B14F-4D97-AF65-F5344CB8AC3E}">
        <p14:creationId xmlns:p14="http://schemas.microsoft.com/office/powerpoint/2010/main" val="187764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5</a:t>
            </a:fld>
            <a:endParaRPr lang="en-US"/>
          </a:p>
        </p:txBody>
      </p:sp>
      <p:sp>
        <p:nvSpPr>
          <p:cNvPr id="4" name="TextBox 3">
            <a:extLst>
              <a:ext uri="{FF2B5EF4-FFF2-40B4-BE49-F238E27FC236}">
                <a16:creationId xmlns:a16="http://schemas.microsoft.com/office/drawing/2014/main" id="{035DD2B4-027F-4B52-89AF-E1D7532B8B56}"/>
              </a:ext>
            </a:extLst>
          </p:cNvPr>
          <p:cNvSpPr txBox="1"/>
          <p:nvPr/>
        </p:nvSpPr>
        <p:spPr>
          <a:xfrm>
            <a:off x="1394841" y="1330723"/>
            <a:ext cx="6324600" cy="400110"/>
          </a:xfrm>
          <a:prstGeom prst="rect">
            <a:avLst/>
          </a:prstGeom>
          <a:noFill/>
        </p:spPr>
        <p:txBody>
          <a:bodyPr wrap="square" rtlCol="0">
            <a:spAutoFit/>
          </a:bodyPr>
          <a:lstStyle/>
          <a:p>
            <a:pPr algn="ctr"/>
            <a:r>
              <a:rPr lang="en-US" sz="2000" b="1" dirty="0" err="1"/>
              <a:t>sIRB</a:t>
            </a:r>
            <a:r>
              <a:rPr lang="en-US" sz="2000" b="1" dirty="0"/>
              <a:t> Selection Process</a:t>
            </a:r>
          </a:p>
        </p:txBody>
      </p:sp>
      <p:sp>
        <p:nvSpPr>
          <p:cNvPr id="6" name="Rectangle: Rounded Corners 5">
            <a:extLst>
              <a:ext uri="{FF2B5EF4-FFF2-40B4-BE49-F238E27FC236}">
                <a16:creationId xmlns:a16="http://schemas.microsoft.com/office/drawing/2014/main" id="{88734E34-F571-4074-829C-179755BA4DF5}"/>
              </a:ext>
            </a:extLst>
          </p:cNvPr>
          <p:cNvSpPr/>
          <p:nvPr/>
        </p:nvSpPr>
        <p:spPr>
          <a:xfrm>
            <a:off x="175334" y="1935148"/>
            <a:ext cx="2858262" cy="154460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73041B1A-8F5D-4CF7-B95B-34F011F3854C}"/>
              </a:ext>
            </a:extLst>
          </p:cNvPr>
          <p:cNvSpPr txBox="1"/>
          <p:nvPr/>
        </p:nvSpPr>
        <p:spPr>
          <a:xfrm>
            <a:off x="234644" y="2002421"/>
            <a:ext cx="281445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Formed sIRB Selection Committee</a:t>
            </a:r>
          </a:p>
          <a:p>
            <a:pPr marL="285750" indent="-285750">
              <a:buFont typeface="Arial" panose="020B0604020202020204" pitchFamily="34" charset="0"/>
              <a:buChar char="•"/>
            </a:pPr>
            <a:r>
              <a:rPr lang="en-US" dirty="0">
                <a:solidFill>
                  <a:schemeClr val="bg1"/>
                </a:solidFill>
              </a:rPr>
              <a:t>Sent out sIRB survey to Nodes</a:t>
            </a:r>
          </a:p>
          <a:p>
            <a:pPr marL="285750" indent="-285750">
              <a:buFont typeface="Arial" panose="020B0604020202020204" pitchFamily="34" charset="0"/>
              <a:buChar char="•"/>
            </a:pPr>
            <a:r>
              <a:rPr lang="en-US" dirty="0">
                <a:solidFill>
                  <a:schemeClr val="bg1"/>
                </a:solidFill>
              </a:rPr>
              <a:t>Compiled list of </a:t>
            </a:r>
            <a:r>
              <a:rPr lang="en-US" dirty="0" err="1">
                <a:solidFill>
                  <a:schemeClr val="bg1"/>
                </a:solidFill>
              </a:rPr>
              <a:t>sIRBs</a:t>
            </a:r>
            <a:endParaRPr lang="en-US" dirty="0">
              <a:solidFill>
                <a:schemeClr val="bg1"/>
              </a:solidFill>
            </a:endParaRPr>
          </a:p>
          <a:p>
            <a:endParaRPr lang="en-US" dirty="0">
              <a:solidFill>
                <a:schemeClr val="bg1"/>
              </a:solidFill>
            </a:endParaRPr>
          </a:p>
        </p:txBody>
      </p:sp>
      <p:sp>
        <p:nvSpPr>
          <p:cNvPr id="8" name="Rectangle: Rounded Corners 7">
            <a:extLst>
              <a:ext uri="{FF2B5EF4-FFF2-40B4-BE49-F238E27FC236}">
                <a16:creationId xmlns:a16="http://schemas.microsoft.com/office/drawing/2014/main" id="{937768F6-133B-4FE1-9840-C48C0F3AFBD1}"/>
              </a:ext>
            </a:extLst>
          </p:cNvPr>
          <p:cNvSpPr/>
          <p:nvPr/>
        </p:nvSpPr>
        <p:spPr>
          <a:xfrm>
            <a:off x="3128010" y="1923365"/>
            <a:ext cx="2858262" cy="154460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Conducted interviews </a:t>
            </a:r>
          </a:p>
          <a:p>
            <a:pPr marL="285750" indent="-285750">
              <a:buFont typeface="Arial" panose="020B0604020202020204" pitchFamily="34" charset="0"/>
              <a:buChar char="•"/>
            </a:pPr>
            <a:r>
              <a:rPr lang="en-US" dirty="0">
                <a:solidFill>
                  <a:schemeClr val="bg1"/>
                </a:solidFill>
              </a:rPr>
              <a:t>Sent out follow-up survey to </a:t>
            </a:r>
            <a:r>
              <a:rPr lang="en-US" dirty="0" err="1">
                <a:solidFill>
                  <a:schemeClr val="bg1"/>
                </a:solidFill>
              </a:rPr>
              <a:t>sIRB</a:t>
            </a:r>
            <a:r>
              <a:rPr lang="en-US" dirty="0">
                <a:solidFill>
                  <a:schemeClr val="bg1"/>
                </a:solidFill>
              </a:rPr>
              <a:t> Selection Committee</a:t>
            </a:r>
          </a:p>
        </p:txBody>
      </p:sp>
      <p:sp>
        <p:nvSpPr>
          <p:cNvPr id="9" name="Rectangle: Rounded Corners 8">
            <a:extLst>
              <a:ext uri="{FF2B5EF4-FFF2-40B4-BE49-F238E27FC236}">
                <a16:creationId xmlns:a16="http://schemas.microsoft.com/office/drawing/2014/main" id="{428005D4-65DF-4637-BC5C-86258778604F}"/>
              </a:ext>
            </a:extLst>
          </p:cNvPr>
          <p:cNvSpPr/>
          <p:nvPr/>
        </p:nvSpPr>
        <p:spPr>
          <a:xfrm>
            <a:off x="1632090" y="4403775"/>
            <a:ext cx="2858262" cy="154460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Sent out </a:t>
            </a:r>
            <a:r>
              <a:rPr lang="en-US" dirty="0" err="1">
                <a:solidFill>
                  <a:schemeClr val="bg1"/>
                </a:solidFill>
              </a:rPr>
              <a:t>sIRB</a:t>
            </a:r>
            <a:r>
              <a:rPr lang="en-US" dirty="0">
                <a:solidFill>
                  <a:schemeClr val="bg1"/>
                </a:solidFill>
              </a:rPr>
              <a:t> pitch to available </a:t>
            </a:r>
            <a:r>
              <a:rPr lang="en-US" dirty="0" err="1">
                <a:solidFill>
                  <a:schemeClr val="bg1"/>
                </a:solidFill>
              </a:rPr>
              <a:t>sIRBs</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Scheduled interviews</a:t>
            </a:r>
          </a:p>
          <a:p>
            <a:pPr marL="285750" indent="-285750">
              <a:buFont typeface="Arial" panose="020B0604020202020204" pitchFamily="34" charset="0"/>
              <a:buChar char="•"/>
            </a:pPr>
            <a:r>
              <a:rPr lang="en-US" dirty="0">
                <a:solidFill>
                  <a:schemeClr val="bg1"/>
                </a:solidFill>
              </a:rPr>
              <a:t>Sent out questionnaires</a:t>
            </a:r>
          </a:p>
        </p:txBody>
      </p:sp>
      <p:sp>
        <p:nvSpPr>
          <p:cNvPr id="10" name="Rectangle: Rounded Corners 9">
            <a:extLst>
              <a:ext uri="{FF2B5EF4-FFF2-40B4-BE49-F238E27FC236}">
                <a16:creationId xmlns:a16="http://schemas.microsoft.com/office/drawing/2014/main" id="{82002ABA-1C20-4524-A686-0BD55E3BE975}"/>
              </a:ext>
            </a:extLst>
          </p:cNvPr>
          <p:cNvSpPr/>
          <p:nvPr/>
        </p:nvSpPr>
        <p:spPr>
          <a:xfrm>
            <a:off x="6080686" y="1923364"/>
            <a:ext cx="2858262" cy="154460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Decided </a:t>
            </a:r>
            <a:r>
              <a:rPr lang="en-US" dirty="0" err="1">
                <a:solidFill>
                  <a:schemeClr val="bg1"/>
                </a:solidFill>
              </a:rPr>
              <a:t>sIRB</a:t>
            </a:r>
            <a:endParaRPr lang="en-US" dirty="0">
              <a:solidFill>
                <a:schemeClr val="bg1"/>
              </a:solidFill>
            </a:endParaRPr>
          </a:p>
        </p:txBody>
      </p:sp>
      <p:sp>
        <p:nvSpPr>
          <p:cNvPr id="11" name="Rectangle: Rounded Corners 10">
            <a:extLst>
              <a:ext uri="{FF2B5EF4-FFF2-40B4-BE49-F238E27FC236}">
                <a16:creationId xmlns:a16="http://schemas.microsoft.com/office/drawing/2014/main" id="{2E06EBDC-42D1-4388-BCEB-162AFF8A6F50}"/>
              </a:ext>
            </a:extLst>
          </p:cNvPr>
          <p:cNvSpPr/>
          <p:nvPr/>
        </p:nvSpPr>
        <p:spPr>
          <a:xfrm>
            <a:off x="4956437" y="4403774"/>
            <a:ext cx="2858262" cy="154460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dirty="0"/>
              <a:t>Analyzed results </a:t>
            </a:r>
          </a:p>
          <a:p>
            <a:pPr marL="342900" indent="-342900">
              <a:buFont typeface="Arial" panose="020B0604020202020204" pitchFamily="34" charset="0"/>
              <a:buChar char="•"/>
            </a:pPr>
            <a:r>
              <a:rPr lang="en-US" dirty="0"/>
              <a:t>Conducted follow up interviews</a:t>
            </a:r>
          </a:p>
          <a:p>
            <a:pPr marL="342900" indent="-342900">
              <a:buFont typeface="Arial" panose="020B0604020202020204" pitchFamily="34" charset="0"/>
              <a:buChar char="•"/>
            </a:pPr>
            <a:r>
              <a:rPr lang="en-US" dirty="0"/>
              <a:t>Completed Advisory Review</a:t>
            </a:r>
          </a:p>
        </p:txBody>
      </p:sp>
      <p:sp>
        <p:nvSpPr>
          <p:cNvPr id="12" name="Arrow: Right 11">
            <a:extLst>
              <a:ext uri="{FF2B5EF4-FFF2-40B4-BE49-F238E27FC236}">
                <a16:creationId xmlns:a16="http://schemas.microsoft.com/office/drawing/2014/main" id="{2CA96D71-E32C-403D-A1B0-CC4E468FC41A}"/>
              </a:ext>
            </a:extLst>
          </p:cNvPr>
          <p:cNvSpPr/>
          <p:nvPr/>
        </p:nvSpPr>
        <p:spPr>
          <a:xfrm>
            <a:off x="746905" y="3846605"/>
            <a:ext cx="7772400" cy="22860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09F735-2E4C-4B3E-9619-6D7B9C43C6AF}"/>
              </a:ext>
            </a:extLst>
          </p:cNvPr>
          <p:cNvSpPr txBox="1"/>
          <p:nvPr/>
        </p:nvSpPr>
        <p:spPr>
          <a:xfrm>
            <a:off x="1066800" y="3542733"/>
            <a:ext cx="838200" cy="369332"/>
          </a:xfrm>
          <a:prstGeom prst="rect">
            <a:avLst/>
          </a:prstGeom>
          <a:noFill/>
        </p:spPr>
        <p:txBody>
          <a:bodyPr wrap="square" rtlCol="0">
            <a:spAutoFit/>
          </a:bodyPr>
          <a:lstStyle/>
          <a:p>
            <a:r>
              <a:rPr lang="en-US" dirty="0"/>
              <a:t>JUNE</a:t>
            </a:r>
          </a:p>
        </p:txBody>
      </p:sp>
      <p:sp>
        <p:nvSpPr>
          <p:cNvPr id="15" name="TextBox 14">
            <a:extLst>
              <a:ext uri="{FF2B5EF4-FFF2-40B4-BE49-F238E27FC236}">
                <a16:creationId xmlns:a16="http://schemas.microsoft.com/office/drawing/2014/main" id="{D5ECCE7B-E816-45E4-B81C-41EE25D71370}"/>
              </a:ext>
            </a:extLst>
          </p:cNvPr>
          <p:cNvSpPr txBox="1"/>
          <p:nvPr/>
        </p:nvSpPr>
        <p:spPr>
          <a:xfrm>
            <a:off x="2642121" y="4045959"/>
            <a:ext cx="838200" cy="369332"/>
          </a:xfrm>
          <a:prstGeom prst="rect">
            <a:avLst/>
          </a:prstGeom>
          <a:noFill/>
        </p:spPr>
        <p:txBody>
          <a:bodyPr wrap="square" rtlCol="0">
            <a:spAutoFit/>
          </a:bodyPr>
          <a:lstStyle/>
          <a:p>
            <a:r>
              <a:rPr lang="en-US" dirty="0"/>
              <a:t>JULY</a:t>
            </a:r>
          </a:p>
        </p:txBody>
      </p:sp>
      <p:sp>
        <p:nvSpPr>
          <p:cNvPr id="16" name="TextBox 15">
            <a:extLst>
              <a:ext uri="{FF2B5EF4-FFF2-40B4-BE49-F238E27FC236}">
                <a16:creationId xmlns:a16="http://schemas.microsoft.com/office/drawing/2014/main" id="{07D4389A-3F57-4F57-9A7A-2E3120D3310D}"/>
              </a:ext>
            </a:extLst>
          </p:cNvPr>
          <p:cNvSpPr txBox="1"/>
          <p:nvPr/>
        </p:nvSpPr>
        <p:spPr>
          <a:xfrm>
            <a:off x="3982688" y="3542733"/>
            <a:ext cx="1172528" cy="369332"/>
          </a:xfrm>
          <a:prstGeom prst="rect">
            <a:avLst/>
          </a:prstGeom>
          <a:noFill/>
        </p:spPr>
        <p:txBody>
          <a:bodyPr wrap="square" rtlCol="0">
            <a:spAutoFit/>
          </a:bodyPr>
          <a:lstStyle/>
          <a:p>
            <a:r>
              <a:rPr lang="en-US" dirty="0"/>
              <a:t>AUGUST</a:t>
            </a:r>
          </a:p>
        </p:txBody>
      </p:sp>
      <p:sp>
        <p:nvSpPr>
          <p:cNvPr id="17" name="TextBox 16">
            <a:extLst>
              <a:ext uri="{FF2B5EF4-FFF2-40B4-BE49-F238E27FC236}">
                <a16:creationId xmlns:a16="http://schemas.microsoft.com/office/drawing/2014/main" id="{B46D757D-9E1A-4861-ADFB-6D8B1F7980F8}"/>
              </a:ext>
            </a:extLst>
          </p:cNvPr>
          <p:cNvSpPr txBox="1"/>
          <p:nvPr/>
        </p:nvSpPr>
        <p:spPr>
          <a:xfrm>
            <a:off x="5570602" y="4054824"/>
            <a:ext cx="1629932" cy="369332"/>
          </a:xfrm>
          <a:prstGeom prst="rect">
            <a:avLst/>
          </a:prstGeom>
          <a:noFill/>
        </p:spPr>
        <p:txBody>
          <a:bodyPr wrap="square" rtlCol="0">
            <a:spAutoFit/>
          </a:bodyPr>
          <a:lstStyle/>
          <a:p>
            <a:r>
              <a:rPr lang="en-US" dirty="0"/>
              <a:t>SEPTEMBER</a:t>
            </a:r>
          </a:p>
        </p:txBody>
      </p:sp>
      <p:sp>
        <p:nvSpPr>
          <p:cNvPr id="18" name="TextBox 17">
            <a:extLst>
              <a:ext uri="{FF2B5EF4-FFF2-40B4-BE49-F238E27FC236}">
                <a16:creationId xmlns:a16="http://schemas.microsoft.com/office/drawing/2014/main" id="{E2151872-B8D2-40F0-A74F-B9C749BB2CA6}"/>
              </a:ext>
            </a:extLst>
          </p:cNvPr>
          <p:cNvSpPr txBox="1"/>
          <p:nvPr/>
        </p:nvSpPr>
        <p:spPr>
          <a:xfrm>
            <a:off x="6854798" y="3542733"/>
            <a:ext cx="1310037" cy="369332"/>
          </a:xfrm>
          <a:prstGeom prst="rect">
            <a:avLst/>
          </a:prstGeom>
          <a:noFill/>
        </p:spPr>
        <p:txBody>
          <a:bodyPr wrap="square" rtlCol="0">
            <a:spAutoFit/>
          </a:bodyPr>
          <a:lstStyle/>
          <a:p>
            <a:r>
              <a:rPr lang="en-US" dirty="0"/>
              <a:t>OCTOBER</a:t>
            </a:r>
          </a:p>
        </p:txBody>
      </p:sp>
      <p:pic>
        <p:nvPicPr>
          <p:cNvPr id="19" name="Recorded Sound">
            <a:hlinkClick r:id="" action="ppaction://media"/>
            <a:extLst>
              <a:ext uri="{FF2B5EF4-FFF2-40B4-BE49-F238E27FC236}">
                <a16:creationId xmlns:a16="http://schemas.microsoft.com/office/drawing/2014/main" id="{EA4E6876-1728-4173-A492-3207ABE93D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409" y="5872519"/>
            <a:ext cx="487363" cy="487363"/>
          </a:xfrm>
          <a:prstGeom prst="rect">
            <a:avLst/>
          </a:prstGeom>
        </p:spPr>
      </p:pic>
    </p:spTree>
    <p:extLst>
      <p:ext uri="{BB962C8B-B14F-4D97-AF65-F5344CB8AC3E}">
        <p14:creationId xmlns:p14="http://schemas.microsoft.com/office/powerpoint/2010/main" val="219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9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6</a:t>
            </a:fld>
            <a:endParaRPr lang="en-US"/>
          </a:p>
        </p:txBody>
      </p:sp>
      <p:sp>
        <p:nvSpPr>
          <p:cNvPr id="4" name="TextBox 3">
            <a:extLst>
              <a:ext uri="{FF2B5EF4-FFF2-40B4-BE49-F238E27FC236}">
                <a16:creationId xmlns:a16="http://schemas.microsoft.com/office/drawing/2014/main" id="{7A2074D7-9D30-4E4A-A8FD-CEA65584FE99}"/>
              </a:ext>
            </a:extLst>
          </p:cNvPr>
          <p:cNvSpPr txBox="1"/>
          <p:nvPr/>
        </p:nvSpPr>
        <p:spPr>
          <a:xfrm>
            <a:off x="1143000" y="1561390"/>
            <a:ext cx="7391400" cy="4555093"/>
          </a:xfrm>
          <a:prstGeom prst="rect">
            <a:avLst/>
          </a:prstGeom>
          <a:noFill/>
        </p:spPr>
        <p:txBody>
          <a:bodyPr wrap="square" rtlCol="0">
            <a:spAutoFit/>
          </a:bodyPr>
          <a:lstStyle/>
          <a:p>
            <a:pPr algn="ctr"/>
            <a:r>
              <a:rPr lang="en-US" sz="2000" b="1" dirty="0"/>
              <a:t>Node Survey</a:t>
            </a:r>
          </a:p>
          <a:p>
            <a:endParaRPr lang="en-US" dirty="0"/>
          </a:p>
          <a:p>
            <a:pPr marL="0" indent="0">
              <a:buNone/>
            </a:pPr>
            <a:r>
              <a:rPr lang="en-US" dirty="0"/>
              <a:t>A survey was sent to node coordinators, principal investigators and anyone else who is involved with IRB submissions and focused on the following:</a:t>
            </a:r>
          </a:p>
          <a:p>
            <a:pPr marL="0" indent="0">
              <a:buNone/>
            </a:pPr>
            <a:endParaRPr lang="en-US" dirty="0"/>
          </a:p>
          <a:p>
            <a:pPr marL="285750" indent="-285750">
              <a:buFont typeface="Arial" panose="020B0604020202020204" pitchFamily="34" charset="0"/>
              <a:buChar char="•"/>
            </a:pPr>
            <a:r>
              <a:rPr lang="en-US" dirty="0"/>
              <a:t>Concerns with using a single IRB</a:t>
            </a:r>
          </a:p>
          <a:p>
            <a:pPr marL="285750" indent="-285750">
              <a:buFont typeface="Arial" panose="020B0604020202020204" pitchFamily="34" charset="0"/>
              <a:buChar char="•"/>
            </a:pPr>
            <a:r>
              <a:rPr lang="en-US" dirty="0"/>
              <a:t>Benefits to using a single IRB</a:t>
            </a:r>
          </a:p>
          <a:p>
            <a:pPr marL="285750" indent="-285750">
              <a:buFont typeface="Arial" panose="020B0604020202020204" pitchFamily="34" charset="0"/>
              <a:buChar char="•"/>
            </a:pPr>
            <a:r>
              <a:rPr lang="en-US" dirty="0"/>
              <a:t>Institutional constraints to using any single IRB</a:t>
            </a:r>
          </a:p>
          <a:p>
            <a:pPr marL="285750" indent="-285750">
              <a:buFont typeface="Arial" panose="020B0604020202020204" pitchFamily="34" charset="0"/>
              <a:buChar char="•"/>
            </a:pPr>
            <a:r>
              <a:rPr lang="en-US" dirty="0"/>
              <a:t>Single IRB experience</a:t>
            </a:r>
          </a:p>
          <a:p>
            <a:pPr marL="285750" indent="-285750">
              <a:buFont typeface="Arial" panose="020B0604020202020204" pitchFamily="34" charset="0"/>
              <a:buChar char="•"/>
            </a:pPr>
            <a:r>
              <a:rPr lang="en-US" dirty="0"/>
              <a:t>Institutional preference</a:t>
            </a:r>
          </a:p>
          <a:p>
            <a:pPr marL="285750" indent="-285750">
              <a:buFont typeface="Arial" panose="020B0604020202020204" pitchFamily="34" charset="0"/>
              <a:buChar char="•"/>
            </a:pPr>
            <a:r>
              <a:rPr lang="en-US" dirty="0"/>
              <a:t>IRB avoidance</a:t>
            </a:r>
          </a:p>
          <a:p>
            <a:pPr marL="285750" indent="-285750">
              <a:buFont typeface="Arial" panose="020B0604020202020204" pitchFamily="34" charset="0"/>
              <a:buChar char="•"/>
            </a:pPr>
            <a:r>
              <a:rPr lang="en-US" dirty="0"/>
              <a:t>Open comments and feedback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46D41DED-B883-4EDC-84C9-61007D746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5872801"/>
            <a:ext cx="487363" cy="487363"/>
          </a:xfrm>
          <a:prstGeom prst="rect">
            <a:avLst/>
          </a:prstGeom>
        </p:spPr>
      </p:pic>
    </p:spTree>
    <p:extLst>
      <p:ext uri="{BB962C8B-B14F-4D97-AF65-F5344CB8AC3E}">
        <p14:creationId xmlns:p14="http://schemas.microsoft.com/office/powerpoint/2010/main" val="175700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7</a:t>
            </a:fld>
            <a:endParaRPr lang="en-US"/>
          </a:p>
        </p:txBody>
      </p:sp>
      <p:sp>
        <p:nvSpPr>
          <p:cNvPr id="4" name="TextBox 3">
            <a:extLst>
              <a:ext uri="{FF2B5EF4-FFF2-40B4-BE49-F238E27FC236}">
                <a16:creationId xmlns:a16="http://schemas.microsoft.com/office/drawing/2014/main" id="{7A2074D7-9D30-4E4A-A8FD-CEA65584FE99}"/>
              </a:ext>
            </a:extLst>
          </p:cNvPr>
          <p:cNvSpPr txBox="1"/>
          <p:nvPr/>
        </p:nvSpPr>
        <p:spPr>
          <a:xfrm>
            <a:off x="762000" y="1561390"/>
            <a:ext cx="7696200" cy="3754874"/>
          </a:xfrm>
          <a:prstGeom prst="rect">
            <a:avLst/>
          </a:prstGeom>
          <a:noFill/>
        </p:spPr>
        <p:txBody>
          <a:bodyPr wrap="square" rtlCol="0">
            <a:spAutoFit/>
          </a:bodyPr>
          <a:lstStyle/>
          <a:p>
            <a:pPr algn="ctr"/>
            <a:r>
              <a:rPr lang="en-US" sz="2000" b="1" dirty="0"/>
              <a:t>IRB Interviews </a:t>
            </a:r>
          </a:p>
          <a:p>
            <a:pPr algn="ctr"/>
            <a:endParaRPr lang="en-US" sz="2000" b="1" dirty="0"/>
          </a:p>
          <a:p>
            <a:pPr marL="0" indent="0">
              <a:buNone/>
            </a:pPr>
            <a:endParaRPr lang="en-US" dirty="0"/>
          </a:p>
          <a:p>
            <a:r>
              <a:rPr lang="en-US" dirty="0">
                <a:latin typeface="Calibri" panose="020F0502020204030204" pitchFamily="34" charset="0"/>
                <a:ea typeface="Calibri" panose="020F0502020204030204" pitchFamily="34" charset="0"/>
                <a:cs typeface="Times New Roman" panose="02020603050405020304" pitchFamily="18" charset="0"/>
              </a:rPr>
              <a:t>Interview questionnaire focused on the five (5) domains: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G</a:t>
            </a:r>
            <a:r>
              <a:rPr lang="en-US" sz="1800" dirty="0">
                <a:effectLst/>
                <a:latin typeface="Calibri" panose="020F0502020204030204" pitchFamily="34" charset="0"/>
                <a:ea typeface="Calibri" panose="020F0502020204030204" pitchFamily="34" charset="0"/>
                <a:cs typeface="Times New Roman" panose="02020603050405020304" pitchFamily="18" charset="0"/>
              </a:rPr>
              <a:t>eneral IRB logistics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a:t>
            </a:r>
            <a:r>
              <a:rPr lang="en-US" sz="1800" dirty="0">
                <a:effectLst/>
                <a:latin typeface="Calibri" panose="020F0502020204030204" pitchFamily="34" charset="0"/>
                <a:ea typeface="Calibri" panose="020F0502020204030204" pitchFamily="34" charset="0"/>
                <a:cs typeface="Times New Roman" panose="02020603050405020304" pitchFamily="18" charset="0"/>
              </a:rPr>
              <a:t>xperience as a single IRB</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tudy population experience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a:t>
            </a:r>
            <a:r>
              <a:rPr lang="en-US" sz="1800" dirty="0">
                <a:effectLst/>
                <a:latin typeface="Calibri" panose="020F0502020204030204" pitchFamily="34" charset="0"/>
                <a:ea typeface="Calibri" panose="020F0502020204030204" pitchFamily="34" charset="0"/>
                <a:cs typeface="Times New Roman" panose="02020603050405020304" pitchFamily="18" charset="0"/>
              </a:rPr>
              <a:t>elevant study experience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dministrative policies</a:t>
            </a:r>
            <a:endParaRPr lang="en-US" dirty="0"/>
          </a:p>
          <a:p>
            <a:pPr marL="285750" indent="-285750">
              <a:buFont typeface="Arial" panose="020B0604020202020204" pitchFamily="34" charset="0"/>
              <a:buChar char="•"/>
            </a:pPr>
            <a:endParaRPr lang="en-US" dirty="0"/>
          </a:p>
          <a:p>
            <a:endParaRPr lang="en-US" dirty="0"/>
          </a:p>
          <a:p>
            <a:endParaRPr lang="en-US" dirty="0"/>
          </a:p>
        </p:txBody>
      </p:sp>
      <p:pic>
        <p:nvPicPr>
          <p:cNvPr id="7" name="Recorded Sound">
            <a:hlinkClick r:id="" action="ppaction://media"/>
            <a:extLst>
              <a:ext uri="{FF2B5EF4-FFF2-40B4-BE49-F238E27FC236}">
                <a16:creationId xmlns:a16="http://schemas.microsoft.com/office/drawing/2014/main" id="{36DD2D01-63C7-466B-9519-F8ED61CCAC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318" y="5868987"/>
            <a:ext cx="487363" cy="487363"/>
          </a:xfrm>
          <a:prstGeom prst="rect">
            <a:avLst/>
          </a:prstGeom>
        </p:spPr>
      </p:pic>
    </p:spTree>
    <p:extLst>
      <p:ext uri="{BB962C8B-B14F-4D97-AF65-F5344CB8AC3E}">
        <p14:creationId xmlns:p14="http://schemas.microsoft.com/office/powerpoint/2010/main" val="788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8</a:t>
            </a:fld>
            <a:endParaRPr lang="en-US"/>
          </a:p>
        </p:txBody>
      </p:sp>
      <p:sp>
        <p:nvSpPr>
          <p:cNvPr id="4" name="TextBox 3">
            <a:extLst>
              <a:ext uri="{FF2B5EF4-FFF2-40B4-BE49-F238E27FC236}">
                <a16:creationId xmlns:a16="http://schemas.microsoft.com/office/drawing/2014/main" id="{7A2074D7-9D30-4E4A-A8FD-CEA65584FE99}"/>
              </a:ext>
            </a:extLst>
          </p:cNvPr>
          <p:cNvSpPr txBox="1"/>
          <p:nvPr/>
        </p:nvSpPr>
        <p:spPr>
          <a:xfrm>
            <a:off x="533400" y="1561390"/>
            <a:ext cx="8077200" cy="5109091"/>
          </a:xfrm>
          <a:prstGeom prst="rect">
            <a:avLst/>
          </a:prstGeom>
          <a:noFill/>
        </p:spPr>
        <p:txBody>
          <a:bodyPr wrap="square" rtlCol="0">
            <a:spAutoFit/>
          </a:bodyPr>
          <a:lstStyle/>
          <a:p>
            <a:pPr algn="ctr"/>
            <a:r>
              <a:rPr lang="en-US" sz="2000" b="1" dirty="0"/>
              <a:t>IRB Interview Feedback Survey</a:t>
            </a:r>
          </a:p>
          <a:p>
            <a:endParaRPr lang="en-US" dirty="0"/>
          </a:p>
          <a:p>
            <a:endParaRPr lang="en-US" dirty="0"/>
          </a:p>
          <a:p>
            <a:r>
              <a:rPr lang="en-US" dirty="0"/>
              <a:t>Following the IRB interviews, sIRB Selection Committee Members were asked to complete two (2) surveys, one for each study. Each of the 5 domains below was scored on a 4 point scale.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General IRB logistics</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Experience as a single IRB</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Study population experience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Relevant study experience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Administrative policies</a:t>
            </a:r>
            <a:endParaRPr lang="en-US" dirty="0"/>
          </a:p>
          <a:p>
            <a:endParaRPr lang="en-US" dirty="0"/>
          </a:p>
          <a:p>
            <a:endParaRPr lang="en-US" dirty="0"/>
          </a:p>
          <a:p>
            <a:pPr marL="285750" indent="-285750">
              <a:buFont typeface="Arial" panose="020B0604020202020204" pitchFamily="34" charset="0"/>
              <a:buChar char="•"/>
            </a:pPr>
            <a:r>
              <a:rPr lang="en-US" dirty="0"/>
              <a:t>Commercial IRBs A and B were selected for the final phase</a:t>
            </a:r>
          </a:p>
          <a:p>
            <a:pPr marL="285750" indent="-285750">
              <a:buFont typeface="Arial" panose="020B0604020202020204" pitchFamily="34" charset="0"/>
              <a:buChar char="•"/>
            </a:pPr>
            <a:r>
              <a:rPr lang="en-US" dirty="0"/>
              <a:t>Cost was not included in survey questions</a:t>
            </a:r>
          </a:p>
          <a:p>
            <a:pPr marL="285750" indent="-285750">
              <a:buFont typeface="Arial" panose="020B0604020202020204" pitchFamily="34" charset="0"/>
              <a:buChar char="•"/>
            </a:pPr>
            <a:endParaRPr lang="en-US" dirty="0"/>
          </a:p>
          <a:p>
            <a:endParaRPr lang="en-US" dirty="0"/>
          </a:p>
          <a:p>
            <a:endParaRPr lang="en-US" dirty="0"/>
          </a:p>
        </p:txBody>
      </p:sp>
      <p:pic>
        <p:nvPicPr>
          <p:cNvPr id="5" name="Recorded Sound">
            <a:hlinkClick r:id="" action="ppaction://media"/>
            <a:extLst>
              <a:ext uri="{FF2B5EF4-FFF2-40B4-BE49-F238E27FC236}">
                <a16:creationId xmlns:a16="http://schemas.microsoft.com/office/drawing/2014/main" id="{A2856EC3-7127-465C-9284-633AF55ACE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333" y="5984875"/>
            <a:ext cx="487363" cy="487363"/>
          </a:xfrm>
          <a:prstGeom prst="rect">
            <a:avLst/>
          </a:prstGeom>
        </p:spPr>
      </p:pic>
    </p:spTree>
    <p:extLst>
      <p:ext uri="{BB962C8B-B14F-4D97-AF65-F5344CB8AC3E}">
        <p14:creationId xmlns:p14="http://schemas.microsoft.com/office/powerpoint/2010/main" val="92581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 room&#10;&#10;Description automatically generated">
            <a:extLst>
              <a:ext uri="{FF2B5EF4-FFF2-40B4-BE49-F238E27FC236}">
                <a16:creationId xmlns:a16="http://schemas.microsoft.com/office/drawing/2014/main" id="{C5A6443D-3ADF-42A4-8D23-373C83F19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52400"/>
            <a:ext cx="3581400" cy="1062100"/>
          </a:xfrm>
          <a:prstGeom prst="rect">
            <a:avLst/>
          </a:prstGeom>
        </p:spPr>
      </p:pic>
      <p:sp>
        <p:nvSpPr>
          <p:cNvPr id="2" name="Footer Placeholder 1">
            <a:extLst>
              <a:ext uri="{FF2B5EF4-FFF2-40B4-BE49-F238E27FC236}">
                <a16:creationId xmlns:a16="http://schemas.microsoft.com/office/drawing/2014/main" id="{5B17F4BA-A46F-43AA-B586-AEC275939452}"/>
              </a:ext>
            </a:extLst>
          </p:cNvPr>
          <p:cNvSpPr>
            <a:spLocks noGrp="1"/>
          </p:cNvSpPr>
          <p:nvPr>
            <p:ph type="ftr" sz="quarter" idx="11"/>
          </p:nvPr>
        </p:nvSpPr>
        <p:spPr/>
        <p:txBody>
          <a:bodyPr/>
          <a:lstStyle/>
          <a:p>
            <a:r>
              <a:rPr lang="en-US"/>
              <a:t>The Impact of Interdisciplinary Relationships on Single IRB Selection in a National Clinical Trial Network</a:t>
            </a:r>
          </a:p>
        </p:txBody>
      </p:sp>
      <p:sp>
        <p:nvSpPr>
          <p:cNvPr id="3" name="Slide Number Placeholder 2">
            <a:extLst>
              <a:ext uri="{FF2B5EF4-FFF2-40B4-BE49-F238E27FC236}">
                <a16:creationId xmlns:a16="http://schemas.microsoft.com/office/drawing/2014/main" id="{98D02560-34E0-491B-BF0F-3E2933B66553}"/>
              </a:ext>
            </a:extLst>
          </p:cNvPr>
          <p:cNvSpPr>
            <a:spLocks noGrp="1"/>
          </p:cNvSpPr>
          <p:nvPr>
            <p:ph type="sldNum" sz="quarter" idx="12"/>
          </p:nvPr>
        </p:nvSpPr>
        <p:spPr/>
        <p:txBody>
          <a:bodyPr/>
          <a:lstStyle/>
          <a:p>
            <a:fld id="{536B9D83-ED10-4323-80E2-DE1AD8CF8D8A}" type="slidenum">
              <a:rPr lang="en-US" smtClean="0"/>
              <a:pPr/>
              <a:t>9</a:t>
            </a:fld>
            <a:endParaRPr lang="en-US"/>
          </a:p>
        </p:txBody>
      </p:sp>
      <p:sp>
        <p:nvSpPr>
          <p:cNvPr id="4" name="TextBox 3">
            <a:extLst>
              <a:ext uri="{FF2B5EF4-FFF2-40B4-BE49-F238E27FC236}">
                <a16:creationId xmlns:a16="http://schemas.microsoft.com/office/drawing/2014/main" id="{7A2074D7-9D30-4E4A-A8FD-CEA65584FE99}"/>
              </a:ext>
            </a:extLst>
          </p:cNvPr>
          <p:cNvSpPr txBox="1"/>
          <p:nvPr/>
        </p:nvSpPr>
        <p:spPr>
          <a:xfrm>
            <a:off x="1143000" y="1561390"/>
            <a:ext cx="6324600" cy="646331"/>
          </a:xfrm>
          <a:prstGeom prst="rect">
            <a:avLst/>
          </a:prstGeom>
          <a:noFill/>
        </p:spPr>
        <p:txBody>
          <a:bodyPr wrap="square" rtlCol="0">
            <a:spAutoFit/>
          </a:bodyPr>
          <a:lstStyle/>
          <a:p>
            <a:endParaRPr lang="en-US" dirty="0"/>
          </a:p>
          <a:p>
            <a:endParaRPr lang="en-US" dirty="0"/>
          </a:p>
        </p:txBody>
      </p:sp>
      <p:sp>
        <p:nvSpPr>
          <p:cNvPr id="5" name="TextBox 4">
            <a:extLst>
              <a:ext uri="{FF2B5EF4-FFF2-40B4-BE49-F238E27FC236}">
                <a16:creationId xmlns:a16="http://schemas.microsoft.com/office/drawing/2014/main" id="{5E107B9A-98DA-43DD-AED2-049B19C6D8C5}"/>
              </a:ext>
            </a:extLst>
          </p:cNvPr>
          <p:cNvSpPr txBox="1"/>
          <p:nvPr/>
        </p:nvSpPr>
        <p:spPr>
          <a:xfrm>
            <a:off x="457200" y="1561390"/>
            <a:ext cx="3443287" cy="5201424"/>
          </a:xfrm>
          <a:prstGeom prst="rect">
            <a:avLst/>
          </a:prstGeom>
          <a:noFill/>
        </p:spPr>
        <p:txBody>
          <a:bodyPr wrap="square" rtlCol="0">
            <a:spAutoFit/>
          </a:bodyPr>
          <a:lstStyle/>
          <a:p>
            <a:pPr algn="ctr"/>
            <a:r>
              <a:rPr lang="en-US" sz="2000" b="1" dirty="0"/>
              <a:t>Final Selection Phase</a:t>
            </a:r>
          </a:p>
          <a:p>
            <a:pPr algn="ctr"/>
            <a:endParaRPr lang="en-US" sz="2000" b="1" dirty="0"/>
          </a:p>
          <a:p>
            <a:r>
              <a:rPr lang="en-US" sz="2000" dirty="0"/>
              <a:t>Single IRB finalists agreed to complete an Advisory Review of the implementation study protocol</a:t>
            </a:r>
          </a:p>
          <a:p>
            <a:pPr marL="342900" indent="-342900">
              <a:buFont typeface="Arial" panose="020B0604020202020204" pitchFamily="34" charset="0"/>
              <a:buChar char="•"/>
            </a:pPr>
            <a:r>
              <a:rPr lang="en-US" sz="2000" dirty="0"/>
              <a:t>Determining factor for IRB selection</a:t>
            </a:r>
          </a:p>
          <a:p>
            <a:endParaRPr lang="en-US" sz="2000" dirty="0"/>
          </a:p>
          <a:p>
            <a:r>
              <a:rPr lang="en-US" sz="2000" dirty="0"/>
              <a:t>Cost was compared for both studies for IRBs A and B</a:t>
            </a:r>
          </a:p>
          <a:p>
            <a:pPr marL="342900" indent="-342900">
              <a:buFont typeface="Arial" panose="020B0604020202020204" pitchFamily="34" charset="0"/>
              <a:buChar char="•"/>
            </a:pPr>
            <a:r>
              <a:rPr lang="en-US" sz="2000" dirty="0"/>
              <a:t>Created high and low fee estimates for both studies </a:t>
            </a:r>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027EEBBC-4025-499C-B1E1-6EB733754CF4}"/>
              </a:ext>
            </a:extLst>
          </p:cNvPr>
          <p:cNvPicPr>
            <a:picLocks noChangeAspect="1"/>
          </p:cNvPicPr>
          <p:nvPr/>
        </p:nvPicPr>
        <p:blipFill>
          <a:blip r:embed="rId6"/>
          <a:stretch>
            <a:fillRect/>
          </a:stretch>
        </p:blipFill>
        <p:spPr>
          <a:xfrm>
            <a:off x="3900487" y="2430849"/>
            <a:ext cx="4786313" cy="1996301"/>
          </a:xfrm>
          <a:prstGeom prst="rect">
            <a:avLst/>
          </a:prstGeom>
        </p:spPr>
      </p:pic>
      <p:pic>
        <p:nvPicPr>
          <p:cNvPr id="6" name="Design Renovations 3 (1)">
            <a:hlinkClick r:id="" action="ppaction://media"/>
            <a:extLst>
              <a:ext uri="{FF2B5EF4-FFF2-40B4-BE49-F238E27FC236}">
                <a16:creationId xmlns:a16="http://schemas.microsoft.com/office/drawing/2014/main" id="{3ED2906D-6FE4-49C6-929E-FACA642274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5746750"/>
            <a:ext cx="609600" cy="609600"/>
          </a:xfrm>
          <a:prstGeom prst="rect">
            <a:avLst/>
          </a:prstGeom>
        </p:spPr>
      </p:pic>
      <p:sp>
        <p:nvSpPr>
          <p:cNvPr id="8" name="TextBox 7">
            <a:extLst>
              <a:ext uri="{FF2B5EF4-FFF2-40B4-BE49-F238E27FC236}">
                <a16:creationId xmlns:a16="http://schemas.microsoft.com/office/drawing/2014/main" id="{235E1B1B-8441-4223-B291-5B47399DE7D9}"/>
              </a:ext>
            </a:extLst>
          </p:cNvPr>
          <p:cNvSpPr txBox="1"/>
          <p:nvPr/>
        </p:nvSpPr>
        <p:spPr>
          <a:xfrm>
            <a:off x="3900487" y="4430307"/>
            <a:ext cx="4786313" cy="369332"/>
          </a:xfrm>
          <a:prstGeom prst="rect">
            <a:avLst/>
          </a:prstGeom>
          <a:noFill/>
        </p:spPr>
        <p:txBody>
          <a:bodyPr wrap="square" rtlCol="0">
            <a:spAutoFit/>
          </a:bodyPr>
          <a:lstStyle/>
          <a:p>
            <a:r>
              <a:rPr lang="en-US" sz="900" dirty="0"/>
              <a:t>High estimate – considered 28 sites (4 hubs and 24 community hospitals</a:t>
            </a:r>
          </a:p>
          <a:p>
            <a:r>
              <a:rPr lang="en-US" sz="900" dirty="0"/>
              <a:t>Low estimate – considered 4 sites (hubs)</a:t>
            </a:r>
          </a:p>
        </p:txBody>
      </p:sp>
    </p:spTree>
    <p:extLst>
      <p:ext uri="{BB962C8B-B14F-4D97-AF65-F5344CB8AC3E}">
        <p14:creationId xmlns:p14="http://schemas.microsoft.com/office/powerpoint/2010/main" val="38315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E8F4CB36A4624086990735051B20C4" ma:contentTypeVersion="12" ma:contentTypeDescription="Create a new document." ma:contentTypeScope="" ma:versionID="32782be634f92c61d2a59ff0d01b87f7">
  <xsd:schema xmlns:xsd="http://www.w3.org/2001/XMLSchema" xmlns:xs="http://www.w3.org/2001/XMLSchema" xmlns:p="http://schemas.microsoft.com/office/2006/metadata/properties" xmlns:ns2="f09b97b9-32b4-4a0e-a23f-4b352d34f850" xmlns:ns3="15161fa6-f2a0-47c7-a56b-949e6bf7f194" targetNamespace="http://schemas.microsoft.com/office/2006/metadata/properties" ma:root="true" ma:fieldsID="bee33552c65052e1c613cf3d0a1a7405" ns2:_="" ns3:_="">
    <xsd:import namespace="f09b97b9-32b4-4a0e-a23f-4b352d34f850"/>
    <xsd:import namespace="15161fa6-f2a0-47c7-a56b-949e6bf7f1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9b97b9-32b4-4a0e-a23f-4b352d34f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161fa6-f2a0-47c7-a56b-949e6bf7f19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DA03E2-2FF2-4994-8283-4BD9545A0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9b97b9-32b4-4a0e-a23f-4b352d34f850"/>
    <ds:schemaRef ds:uri="15161fa6-f2a0-47c7-a56b-949e6bf7f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BCA94D-9BFD-4FB0-BF75-F8DC5286CB9A}">
  <ds:schemaRefs>
    <ds:schemaRef ds:uri="http://schemas.microsoft.com/office/infopath/2007/PartnerControls"/>
    <ds:schemaRef ds:uri="http://purl.org/dc/elements/1.1/"/>
    <ds:schemaRef ds:uri="http://schemas.microsoft.com/office/2006/metadata/properties"/>
    <ds:schemaRef ds:uri="15161fa6-f2a0-47c7-a56b-949e6bf7f194"/>
    <ds:schemaRef ds:uri="http://purl.org/dc/terms/"/>
    <ds:schemaRef ds:uri="http://schemas.openxmlformats.org/package/2006/metadata/core-properties"/>
    <ds:schemaRef ds:uri="http://schemas.microsoft.com/office/2006/documentManagement/types"/>
    <ds:schemaRef ds:uri="http://purl.org/dc/dcmitype/"/>
    <ds:schemaRef ds:uri="f09b97b9-32b4-4a0e-a23f-4b352d34f850"/>
    <ds:schemaRef ds:uri="http://www.w3.org/XML/1998/namespace"/>
  </ds:schemaRefs>
</ds:datastoreItem>
</file>

<file path=customXml/itemProps3.xml><?xml version="1.0" encoding="utf-8"?>
<ds:datastoreItem xmlns:ds="http://schemas.openxmlformats.org/officeDocument/2006/customXml" ds:itemID="{5428647C-A17B-42D9-8281-949E6099F1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6914</TotalTime>
  <Words>908</Words>
  <Application>Microsoft Office PowerPoint</Application>
  <PresentationFormat>On-screen Show (4:3)</PresentationFormat>
  <Paragraphs>166</Paragraphs>
  <Slides>12</Slides>
  <Notes>12</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 Stark</dc:creator>
  <cp:lastModifiedBy>Angie Stark</cp:lastModifiedBy>
  <cp:revision>252</cp:revision>
  <cp:lastPrinted>2020-05-07T19:56:38Z</cp:lastPrinted>
  <dcterms:created xsi:type="dcterms:W3CDTF">2020-05-07T18:35:30Z</dcterms:created>
  <dcterms:modified xsi:type="dcterms:W3CDTF">2020-08-02T22:47:17Z</dcterms:modified>
</cp:coreProperties>
</file>